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163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57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495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44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036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013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552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341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818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89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02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22D6-8AF7-48FE-A19C-6D8E9DB77EF9}" type="datetimeFigureOut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11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GI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0.wmf"/><Relationship Id="rId3" Type="http://schemas.openxmlformats.org/officeDocument/2006/relationships/image" Target="../media/image21.GI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5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wmf"/><Relationship Id="rId10" Type="http://schemas.openxmlformats.org/officeDocument/2006/relationships/image" Target="../media/image26.PNG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79393" y="-280737"/>
            <a:ext cx="10748779" cy="2638925"/>
          </a:xfrm>
        </p:spPr>
        <p:txBody>
          <a:bodyPr>
            <a:noAutofit/>
          </a:bodyPr>
          <a:lstStyle/>
          <a:p>
            <a:r>
              <a:rPr lang="nb-NO" sz="4000" dirty="0" smtClean="0">
                <a:latin typeface="+mn-lt"/>
              </a:rPr>
              <a:t>Chapter 3 </a:t>
            </a:r>
            <a:r>
              <a:rPr lang="nb-NO" sz="4000" dirty="0" err="1" smtClean="0">
                <a:latin typeface="+mn-lt"/>
              </a:rPr>
              <a:t>Lecture</a:t>
            </a:r>
            <a:r>
              <a:rPr lang="nb-NO" sz="4000" dirty="0" smtClean="0">
                <a:latin typeface="+mn-lt"/>
              </a:rPr>
              <a:t> 2 </a:t>
            </a:r>
            <a:r>
              <a:rPr lang="nb-NO" sz="4000" dirty="0" smtClean="0">
                <a:latin typeface="+mn-lt"/>
              </a:rPr>
              <a:t>: </a:t>
            </a:r>
            <a:r>
              <a:rPr lang="nb-NO" sz="4000" dirty="0" smtClean="0">
                <a:latin typeface="+mn-lt"/>
              </a:rPr>
              <a:t>Falling </a:t>
            </a:r>
            <a:r>
              <a:rPr lang="nb-NO" sz="4000" dirty="0" err="1" smtClean="0">
                <a:latin typeface="+mn-lt"/>
              </a:rPr>
              <a:t>droplets</a:t>
            </a:r>
            <a:r>
              <a:rPr lang="nb-NO" sz="4000" dirty="0" smtClean="0">
                <a:latin typeface="+mn-lt"/>
              </a:rPr>
              <a:t> and rising </a:t>
            </a:r>
            <a:r>
              <a:rPr lang="nb-NO" sz="4000" dirty="0" err="1" smtClean="0">
                <a:latin typeface="+mn-lt"/>
              </a:rPr>
              <a:t>bubbles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 smtClean="0">
                <a:latin typeface="+mn-lt"/>
              </a:rPr>
              <a:t/>
            </a:r>
            <a:br>
              <a:rPr lang="nb-NO" sz="4000" dirty="0" smtClean="0">
                <a:latin typeface="+mn-lt"/>
              </a:rPr>
            </a:br>
            <a:r>
              <a:rPr lang="nb-NO" sz="4000" dirty="0" smtClean="0">
                <a:latin typeface="+mn-lt"/>
              </a:rPr>
              <a:t/>
            </a:r>
            <a:br>
              <a:rPr lang="nb-NO" sz="4000" dirty="0" smtClean="0">
                <a:latin typeface="+mn-lt"/>
              </a:rPr>
            </a:br>
            <a:r>
              <a:rPr lang="nb-NO" sz="4000" dirty="0" smtClean="0">
                <a:latin typeface="+mn-lt"/>
              </a:rPr>
              <a:t>12 </a:t>
            </a:r>
            <a:r>
              <a:rPr lang="nb-NO" sz="4000" dirty="0" err="1" smtClean="0">
                <a:latin typeface="+mn-lt"/>
              </a:rPr>
              <a:t>february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>
                <a:latin typeface="+mn-lt"/>
              </a:rPr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985246"/>
            <a:ext cx="9144000" cy="2904807"/>
          </a:xfrm>
        </p:spPr>
        <p:txBody>
          <a:bodyPr>
            <a:noAutofit/>
          </a:bodyPr>
          <a:lstStyle/>
          <a:p>
            <a:r>
              <a:rPr lang="nb-NO" sz="3200" dirty="0" smtClean="0"/>
              <a:t>Content : </a:t>
            </a:r>
          </a:p>
          <a:p>
            <a:r>
              <a:rPr lang="nb-NO" sz="3200" dirty="0" smtClean="0"/>
              <a:t> </a:t>
            </a:r>
            <a:r>
              <a:rPr lang="nb-NO" sz="3200" dirty="0"/>
              <a:t>I</a:t>
            </a:r>
            <a:r>
              <a:rPr lang="nb-NO" sz="3200" dirty="0" smtClean="0"/>
              <a:t>n stagnent  fluid (3.1.3)</a:t>
            </a:r>
          </a:p>
          <a:p>
            <a:r>
              <a:rPr lang="nb-NO" sz="3200" dirty="0"/>
              <a:t>In </a:t>
            </a:r>
            <a:r>
              <a:rPr lang="nb-NO" sz="3200" dirty="0" err="1" smtClean="0"/>
              <a:t>flowing</a:t>
            </a:r>
            <a:r>
              <a:rPr lang="nb-NO" sz="3200" dirty="0" smtClean="0"/>
              <a:t>  fluid (3.1.5)</a:t>
            </a:r>
          </a:p>
          <a:p>
            <a:r>
              <a:rPr lang="nb-NO" sz="3200" dirty="0" err="1" smtClean="0"/>
              <a:t>Constrained</a:t>
            </a:r>
            <a:r>
              <a:rPr lang="nb-NO" sz="3200" dirty="0" smtClean="0"/>
              <a:t> by </a:t>
            </a:r>
            <a:r>
              <a:rPr lang="nb-NO" sz="3200" dirty="0" err="1" smtClean="0"/>
              <a:t>walls</a:t>
            </a:r>
            <a:r>
              <a:rPr lang="nb-NO" sz="3200" dirty="0" smtClean="0"/>
              <a:t> (3.1.4)</a:t>
            </a:r>
            <a:endParaRPr lang="nb-NO" sz="3200" dirty="0" smtClean="0"/>
          </a:p>
          <a:p>
            <a:r>
              <a:rPr lang="nb-NO" sz="3200" dirty="0" smtClean="0"/>
              <a:t>Training </a:t>
            </a:r>
            <a:r>
              <a:rPr lang="nb-NO" sz="3200" dirty="0" err="1" smtClean="0"/>
              <a:t>exercise</a:t>
            </a:r>
            <a:r>
              <a:rPr lang="nb-NO" sz="3200" dirty="0" smtClean="0"/>
              <a:t> </a:t>
            </a:r>
            <a:r>
              <a:rPr lang="nb-NO" sz="3200" dirty="0" smtClean="0"/>
              <a:t>3.2 </a:t>
            </a: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23199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2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Falling </a:t>
            </a:r>
            <a:r>
              <a:rPr lang="nb-NO" dirty="0" err="1" smtClean="0"/>
              <a:t>objects</a:t>
            </a:r>
            <a:r>
              <a:rPr lang="nb-NO" dirty="0" smtClean="0"/>
              <a:t> (</a:t>
            </a:r>
            <a:r>
              <a:rPr lang="nb-NO" dirty="0" err="1" smtClean="0"/>
              <a:t>continue</a:t>
            </a:r>
            <a:r>
              <a:rPr lang="nb-NO" dirty="0" smtClean="0"/>
              <a:t> from </a:t>
            </a:r>
            <a:r>
              <a:rPr lang="nb-NO" dirty="0" err="1" smtClean="0"/>
              <a:t>lecture</a:t>
            </a:r>
            <a:r>
              <a:rPr lang="nb-NO" dirty="0" smtClean="0"/>
              <a:t> 3.1)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9259" y="1054442"/>
            <a:ext cx="10515600" cy="52475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Aristoteles: </a:t>
            </a:r>
            <a:r>
              <a:rPr lang="nb-NO" dirty="0" err="1" smtClean="0"/>
              <a:t>Heavier</a:t>
            </a:r>
            <a:r>
              <a:rPr lang="nb-NO" dirty="0" smtClean="0"/>
              <a:t> </a:t>
            </a:r>
            <a:r>
              <a:rPr lang="nb-NO" dirty="0" err="1"/>
              <a:t>objects</a:t>
            </a:r>
            <a:r>
              <a:rPr lang="nb-NO" dirty="0"/>
              <a:t> fall </a:t>
            </a:r>
            <a:r>
              <a:rPr lang="nb-NO" dirty="0" smtClean="0"/>
              <a:t>faster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  <a:p>
            <a:r>
              <a:rPr lang="nb-NO" dirty="0" err="1" smtClean="0"/>
              <a:t>Galilei’s</a:t>
            </a:r>
            <a:r>
              <a:rPr lang="nb-NO" dirty="0" smtClean="0"/>
              <a:t>  </a:t>
            </a:r>
            <a:r>
              <a:rPr lang="nb-NO" dirty="0" err="1" smtClean="0"/>
              <a:t>experiment</a:t>
            </a:r>
            <a:r>
              <a:rPr lang="nb-NO" dirty="0" smtClean="0"/>
              <a:t> </a:t>
            </a:r>
            <a:r>
              <a:rPr lang="nb-NO" dirty="0" smtClean="0"/>
              <a:t>(</a:t>
            </a:r>
            <a:r>
              <a:rPr lang="nb-NO" dirty="0" err="1" smtClean="0"/>
              <a:t>here</a:t>
            </a:r>
            <a:r>
              <a:rPr lang="nb-NO" dirty="0" smtClean="0"/>
              <a:t> </a:t>
            </a:r>
            <a:r>
              <a:rPr lang="nb-NO" dirty="0" err="1" smtClean="0"/>
              <a:t>corrected</a:t>
            </a:r>
            <a:r>
              <a:rPr lang="nb-NO" dirty="0" smtClean="0"/>
              <a:t>):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>
                <a:solidFill>
                  <a:srgbClr val="FF0000"/>
                </a:solidFill>
              </a:rPr>
              <a:t>                       Who </a:t>
            </a:r>
            <a:r>
              <a:rPr lang="nb-NO" dirty="0" err="1" smtClean="0">
                <a:solidFill>
                  <a:srgbClr val="FF0000"/>
                </a:solidFill>
              </a:rPr>
              <a:t>was</a:t>
            </a:r>
            <a:r>
              <a:rPr lang="nb-NO" dirty="0" smtClean="0">
                <a:solidFill>
                  <a:srgbClr val="FF0000"/>
                </a:solidFill>
              </a:rPr>
              <a:t> right?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Class </a:t>
            </a:r>
            <a:r>
              <a:rPr lang="nb-NO" dirty="0" err="1" smtClean="0"/>
              <a:t>room</a:t>
            </a:r>
            <a:r>
              <a:rPr lang="nb-NO" dirty="0" smtClean="0"/>
              <a:t> </a:t>
            </a:r>
            <a:r>
              <a:rPr lang="nb-NO" dirty="0" err="1" smtClean="0"/>
              <a:t>experiment</a:t>
            </a:r>
            <a:r>
              <a:rPr lang="nb-NO" dirty="0" smtClean="0"/>
              <a:t>…..</a:t>
            </a:r>
          </a:p>
          <a:p>
            <a:pPr marL="0" indent="0">
              <a:buNone/>
            </a:pPr>
            <a:r>
              <a:rPr lang="nb-NO" dirty="0" smtClean="0"/>
              <a:t>     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953" y="1315822"/>
            <a:ext cx="2347163" cy="39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1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458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Droplets</a:t>
            </a:r>
            <a:r>
              <a:rPr lang="nb-NO" dirty="0" smtClean="0"/>
              <a:t> in stagnent gas (3.1.2)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1867" y="1103870"/>
            <a:ext cx="10811933" cy="5144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 </a:t>
            </a:r>
          </a:p>
          <a:p>
            <a:r>
              <a:rPr lang="nb-NO" dirty="0" smtClean="0"/>
              <a:t>Solids  (</a:t>
            </a:r>
            <a:r>
              <a:rPr lang="nb-NO" dirty="0" err="1" smtClean="0"/>
              <a:t>lecture</a:t>
            </a:r>
            <a:r>
              <a:rPr lang="nb-NO" dirty="0" smtClean="0"/>
              <a:t> 3.1)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err="1"/>
              <a:t>D</a:t>
            </a:r>
            <a:r>
              <a:rPr lang="nb-NO" dirty="0" err="1" smtClean="0"/>
              <a:t>roplets</a:t>
            </a:r>
            <a:r>
              <a:rPr lang="nb-NO" dirty="0" smtClean="0"/>
              <a:t> 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2118" y="1314580"/>
            <a:ext cx="783882" cy="2020004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068" y="3504103"/>
            <a:ext cx="1470861" cy="3068619"/>
          </a:xfrm>
          <a:prstGeom prst="rect">
            <a:avLst/>
          </a:prstGeom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177324"/>
              </p:ext>
            </p:extLst>
          </p:nvPr>
        </p:nvGraphicFramePr>
        <p:xfrm>
          <a:off x="6576933" y="2818346"/>
          <a:ext cx="2004197" cy="620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" imgW="2641320" imgH="812520" progId="Equation.DSMT4">
                  <p:embed/>
                </p:oleObj>
              </mc:Choice>
              <mc:Fallback>
                <p:oleObj name="Equation" r:id="rId5" imgW="2641320" imgH="81252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6933" y="2818346"/>
                        <a:ext cx="2004197" cy="6202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802244"/>
              </p:ext>
            </p:extLst>
          </p:nvPr>
        </p:nvGraphicFramePr>
        <p:xfrm>
          <a:off x="6809688" y="5673124"/>
          <a:ext cx="168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7" imgW="2222280" imgH="380880" progId="Equation.DSMT4">
                  <p:embed/>
                </p:oleObj>
              </mc:Choice>
              <mc:Fallback>
                <p:oleObj name="Equation" r:id="rId7" imgW="2222280" imgH="38088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9688" y="5673124"/>
                        <a:ext cx="1685925" cy="292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95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998"/>
          </a:xfrm>
        </p:spPr>
        <p:txBody>
          <a:bodyPr/>
          <a:lstStyle/>
          <a:p>
            <a:r>
              <a:rPr lang="nb-NO" dirty="0" smtClean="0"/>
              <a:t>Maximum droplet </a:t>
            </a:r>
            <a:r>
              <a:rPr lang="nb-NO" dirty="0" err="1" smtClean="0"/>
              <a:t>size</a:t>
            </a:r>
            <a:r>
              <a:rPr lang="nb-NO" dirty="0" smtClean="0"/>
              <a:t>: Dimension </a:t>
            </a:r>
            <a:r>
              <a:rPr lang="nb-NO" dirty="0" err="1" smtClean="0"/>
              <a:t>analyzes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119124"/>
            <a:ext cx="10515600" cy="5057839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92" y="1273933"/>
            <a:ext cx="2322190" cy="2222017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367886"/>
              </p:ext>
            </p:extLst>
          </p:nvPr>
        </p:nvGraphicFramePr>
        <p:xfrm>
          <a:off x="4176713" y="2036763"/>
          <a:ext cx="3522662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4" imgW="3403440" imgH="355320" progId="Equation.DSMT4">
                  <p:embed/>
                </p:oleObj>
              </mc:Choice>
              <mc:Fallback>
                <p:oleObj name="Equation" r:id="rId4" imgW="3403440" imgH="355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2036763"/>
                        <a:ext cx="3522662" cy="350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476447"/>
              </p:ext>
            </p:extLst>
          </p:nvPr>
        </p:nvGraphicFramePr>
        <p:xfrm>
          <a:off x="5877336" y="3203850"/>
          <a:ext cx="1524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6" imgW="1523880" imgH="291960" progId="Equation.DSMT4">
                  <p:embed/>
                </p:oleObj>
              </mc:Choice>
              <mc:Fallback>
                <p:oleObj name="Equation" r:id="rId6" imgW="15238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77336" y="3203850"/>
                        <a:ext cx="1524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1039427" y="1425174"/>
            <a:ext cx="5657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2400" dirty="0" err="1" smtClean="0"/>
              <a:t>Turbulence</a:t>
            </a:r>
            <a:r>
              <a:rPr lang="nb-NO" sz="2400" dirty="0" smtClean="0"/>
              <a:t> </a:t>
            </a:r>
            <a:r>
              <a:rPr lang="nb-NO" sz="2400" dirty="0" err="1" smtClean="0">
                <a:sym typeface="Wingdings" panose="05000000000000000000" pitchFamily="2" charset="2"/>
              </a:rPr>
              <a:t>disrupts</a:t>
            </a:r>
            <a:r>
              <a:rPr lang="nb-NO" sz="2400" dirty="0" smtClean="0">
                <a:sym typeface="Wingdings" panose="05000000000000000000" pitchFamily="2" charset="2"/>
              </a:rPr>
              <a:t> drops, </a:t>
            </a:r>
            <a:r>
              <a:rPr lang="nb-NO" sz="2400" dirty="0" err="1" smtClean="0">
                <a:sym typeface="Wingdings" panose="05000000000000000000" pitchFamily="2" charset="2"/>
              </a:rPr>
              <a:t>disruptive</a:t>
            </a:r>
            <a:r>
              <a:rPr lang="nb-NO" sz="2400" dirty="0" smtClean="0">
                <a:sym typeface="Wingdings" panose="05000000000000000000" pitchFamily="2" charset="2"/>
              </a:rPr>
              <a:t> force </a:t>
            </a:r>
            <a:endParaRPr lang="nb-NO" sz="24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838200" y="2574859"/>
            <a:ext cx="612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Surface</a:t>
            </a:r>
            <a:r>
              <a:rPr lang="nb-NO" sz="2400" dirty="0" smtClean="0"/>
              <a:t> </a:t>
            </a:r>
            <a:r>
              <a:rPr lang="nb-NO" sz="2400" dirty="0" err="1" smtClean="0"/>
              <a:t>tension</a:t>
            </a:r>
            <a:r>
              <a:rPr lang="nb-NO" sz="2400" dirty="0" smtClean="0"/>
              <a:t> holds drops </a:t>
            </a:r>
            <a:r>
              <a:rPr lang="nb-NO" sz="2400" dirty="0" err="1" smtClean="0"/>
              <a:t>together</a:t>
            </a:r>
            <a:endParaRPr lang="nb-NO" sz="24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967699" y="3955376"/>
            <a:ext cx="902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</a:t>
            </a:r>
            <a:r>
              <a:rPr lang="nb-NO" sz="2400" dirty="0" smtClean="0"/>
              <a:t>alance </a:t>
            </a:r>
            <a:r>
              <a:rPr lang="nb-NO" sz="2400" dirty="0" err="1" smtClean="0"/>
              <a:t>between</a:t>
            </a:r>
            <a:r>
              <a:rPr lang="nb-NO" sz="2400" dirty="0" smtClean="0"/>
              <a:t> </a:t>
            </a:r>
            <a:r>
              <a:rPr lang="nb-NO" sz="2400" dirty="0" err="1" smtClean="0"/>
              <a:t>cohesive</a:t>
            </a:r>
            <a:r>
              <a:rPr lang="nb-NO" sz="2400" dirty="0" smtClean="0"/>
              <a:t> and </a:t>
            </a:r>
            <a:r>
              <a:rPr lang="nb-NO" sz="2400" dirty="0" err="1" smtClean="0"/>
              <a:t>disruptive</a:t>
            </a:r>
            <a:r>
              <a:rPr lang="nb-NO" sz="2400" dirty="0" smtClean="0"/>
              <a:t> </a:t>
            </a:r>
            <a:r>
              <a:rPr lang="nb-NO" sz="2400" dirty="0" err="1" smtClean="0"/>
              <a:t>forces</a:t>
            </a:r>
            <a:r>
              <a:rPr lang="nb-NO" sz="2400" dirty="0" smtClean="0"/>
              <a:t>, </a:t>
            </a:r>
            <a:r>
              <a:rPr lang="nb-NO" sz="2400" dirty="0" err="1" smtClean="0"/>
              <a:t>quantified</a:t>
            </a:r>
            <a:r>
              <a:rPr lang="nb-NO" sz="2400" dirty="0" smtClean="0"/>
              <a:t> by</a:t>
            </a:r>
          </a:p>
          <a:p>
            <a:endParaRPr lang="nb-NO" sz="2400" dirty="0"/>
          </a:p>
          <a:p>
            <a:endParaRPr lang="nb-NO" sz="2400" dirty="0" smtClean="0"/>
          </a:p>
          <a:p>
            <a:r>
              <a:rPr lang="nb-NO" sz="2400" dirty="0" smtClean="0"/>
              <a:t>Weber </a:t>
            </a:r>
            <a:r>
              <a:rPr lang="nb-NO" sz="2400" dirty="0" err="1" smtClean="0"/>
              <a:t>number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46837"/>
              </p:ext>
            </p:extLst>
          </p:nvPr>
        </p:nvGraphicFramePr>
        <p:xfrm>
          <a:off x="3395663" y="4911725"/>
          <a:ext cx="20986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8" imgW="2108160" imgH="711000" progId="Equation.DSMT4">
                  <p:embed/>
                </p:oleObj>
              </mc:Choice>
              <mc:Fallback>
                <p:oleObj name="Equation" r:id="rId8" imgW="210816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63" y="4911725"/>
                        <a:ext cx="2098675" cy="717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kstSylinder 14"/>
          <p:cNvSpPr txBox="1"/>
          <p:nvPr/>
        </p:nvSpPr>
        <p:spPr>
          <a:xfrm>
            <a:off x="838200" y="3087702"/>
            <a:ext cx="5039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/>
              <a:t>cohesive</a:t>
            </a:r>
            <a:r>
              <a:rPr lang="nb-NO" sz="2400" dirty="0"/>
              <a:t> </a:t>
            </a:r>
            <a:r>
              <a:rPr lang="nb-NO" sz="2400" dirty="0" smtClean="0"/>
              <a:t> </a:t>
            </a:r>
            <a:r>
              <a:rPr lang="nb-NO" sz="2400" dirty="0" smtClean="0"/>
              <a:t>force </a:t>
            </a:r>
            <a:r>
              <a:rPr lang="nb-NO" sz="2400" dirty="0" err="1" smtClean="0"/>
              <a:t>around</a:t>
            </a:r>
            <a:r>
              <a:rPr lang="nb-NO" sz="2400" dirty="0" smtClean="0"/>
              <a:t> </a:t>
            </a:r>
            <a:r>
              <a:rPr lang="nb-NO" sz="2400" dirty="0" err="1" smtClean="0"/>
              <a:t>circumference</a:t>
            </a:r>
            <a:r>
              <a:rPr lang="nb-NO" sz="2400" dirty="0" smtClean="0"/>
              <a:t>: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21997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19075"/>
            <a:ext cx="10515600" cy="513708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S</a:t>
            </a:r>
            <a:r>
              <a:rPr lang="nb-NO" dirty="0" err="1" smtClean="0"/>
              <a:t>ize</a:t>
            </a:r>
            <a:r>
              <a:rPr lang="nb-NO" dirty="0" smtClean="0"/>
              <a:t> and sinking </a:t>
            </a:r>
            <a:r>
              <a:rPr lang="nb-NO" dirty="0" err="1" smtClean="0"/>
              <a:t>velocity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6300" y="842320"/>
            <a:ext cx="10515600" cy="5764427"/>
          </a:xfrm>
        </p:spPr>
        <p:txBody>
          <a:bodyPr/>
          <a:lstStyle/>
          <a:p>
            <a:endParaRPr lang="nb-NO" dirty="0" smtClean="0"/>
          </a:p>
          <a:p>
            <a:r>
              <a:rPr lang="nb-NO" sz="2400" dirty="0" smtClean="0"/>
              <a:t>Solid </a:t>
            </a:r>
            <a:r>
              <a:rPr lang="nb-NO" sz="2400" dirty="0" err="1" smtClean="0"/>
              <a:t>particles</a:t>
            </a:r>
            <a:r>
              <a:rPr lang="nb-NO" sz="2400" dirty="0" smtClean="0"/>
              <a:t> (3-1)</a:t>
            </a:r>
            <a:endParaRPr lang="nb-NO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Droplet </a:t>
            </a:r>
            <a:r>
              <a:rPr lang="nb-NO" sz="2400" dirty="0" err="1" smtClean="0"/>
              <a:t>size</a:t>
            </a:r>
            <a:r>
              <a:rPr lang="nb-NO" sz="2400" dirty="0" smtClean="0"/>
              <a:t>, </a:t>
            </a:r>
            <a:r>
              <a:rPr lang="nb-NO" sz="2400" dirty="0" err="1" smtClean="0"/>
              <a:t>related</a:t>
            </a:r>
            <a:r>
              <a:rPr lang="nb-NO" sz="2400" dirty="0" smtClean="0"/>
              <a:t> to Weber </a:t>
            </a:r>
            <a:r>
              <a:rPr lang="nb-NO" sz="2400" dirty="0" err="1" smtClean="0"/>
              <a:t>number</a:t>
            </a:r>
            <a:r>
              <a:rPr lang="nb-NO" sz="2400" dirty="0" smtClean="0"/>
              <a:t>:</a:t>
            </a:r>
            <a:endParaRPr lang="nb-NO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" y="1095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829769"/>
              </p:ext>
            </p:extLst>
          </p:nvPr>
        </p:nvGraphicFramePr>
        <p:xfrm>
          <a:off x="3963988" y="1133475"/>
          <a:ext cx="26924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3" imgW="2692080" imgH="812520" progId="Equation.DSMT4">
                  <p:embed/>
                </p:oleObj>
              </mc:Choice>
              <mc:Fallback>
                <p:oleObj name="Equation" r:id="rId3" imgW="2692080" imgH="8125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88" y="1133475"/>
                        <a:ext cx="26924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662974"/>
              </p:ext>
            </p:extLst>
          </p:nvPr>
        </p:nvGraphicFramePr>
        <p:xfrm>
          <a:off x="7020655" y="2168635"/>
          <a:ext cx="10509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5" imgW="1054080" imgH="647640" progId="Equation.DSMT4">
                  <p:embed/>
                </p:oleObj>
              </mc:Choice>
              <mc:Fallback>
                <p:oleObj name="Equation" r:id="rId5" imgW="1054080" imgH="647640" progId="Equation.DSMT4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655" y="2168635"/>
                        <a:ext cx="1050925" cy="652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238712"/>
              </p:ext>
            </p:extLst>
          </p:nvPr>
        </p:nvGraphicFramePr>
        <p:xfrm>
          <a:off x="2326332" y="4007482"/>
          <a:ext cx="59690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7" imgW="5968800" imgH="939600" progId="Equation.DSMT4">
                  <p:embed/>
                </p:oleObj>
              </mc:Choice>
              <mc:Fallback>
                <p:oleObj name="Equation" r:id="rId7" imgW="5968800" imgH="93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6332" y="4007482"/>
                        <a:ext cx="5969000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ktangel 10"/>
          <p:cNvSpPr/>
          <p:nvPr/>
        </p:nvSpPr>
        <p:spPr>
          <a:xfrm>
            <a:off x="876301" y="3244334"/>
            <a:ext cx="8869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 smtClean="0">
                <a:sym typeface="Wingdings" panose="05000000000000000000" pitchFamily="2" charset="2"/>
              </a:rPr>
              <a:t>sinking </a:t>
            </a:r>
            <a:r>
              <a:rPr lang="nb-NO" sz="2400" dirty="0" err="1" smtClean="0">
                <a:sym typeface="Wingdings" panose="05000000000000000000" pitchFamily="2" charset="2"/>
              </a:rPr>
              <a:t>velocity</a:t>
            </a:r>
            <a:r>
              <a:rPr lang="nb-NO" sz="2400" dirty="0" smtClean="0">
                <a:sym typeface="Wingdings" panose="05000000000000000000" pitchFamily="2" charset="2"/>
              </a:rPr>
              <a:t>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53062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379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A </a:t>
            </a:r>
            <a:r>
              <a:rPr lang="nb-NO" dirty="0" err="1" smtClean="0"/>
              <a:t>very</a:t>
            </a:r>
            <a:r>
              <a:rPr lang="nb-NO" dirty="0" smtClean="0"/>
              <a:t> rough </a:t>
            </a:r>
            <a:r>
              <a:rPr lang="nb-NO" dirty="0" err="1" smtClean="0"/>
              <a:t>application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5296930"/>
          </a:xfrm>
        </p:spPr>
        <p:txBody>
          <a:bodyPr/>
          <a:lstStyle/>
          <a:p>
            <a:r>
              <a:rPr lang="nb-NO" dirty="0" err="1" smtClean="0"/>
              <a:t>Consider</a:t>
            </a:r>
            <a:r>
              <a:rPr lang="nb-NO" dirty="0" smtClean="0"/>
              <a:t>: Thunder shower. Droplet </a:t>
            </a:r>
            <a:r>
              <a:rPr lang="nb-NO" dirty="0" err="1" smtClean="0"/>
              <a:t>size</a:t>
            </a:r>
            <a:r>
              <a:rPr lang="nb-NO" dirty="0" smtClean="0"/>
              <a:t> </a:t>
            </a:r>
            <a:r>
              <a:rPr lang="nb-NO" dirty="0" err="1" smtClean="0"/>
              <a:t>may</a:t>
            </a:r>
            <a:r>
              <a:rPr lang="nb-NO" dirty="0" smtClean="0"/>
              <a:t> be : 5mm ???</a:t>
            </a: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                     </a:t>
            </a:r>
            <a:r>
              <a:rPr lang="nb-NO" sz="2400" dirty="0" err="1" smtClean="0"/>
              <a:t>Fully</a:t>
            </a:r>
            <a:r>
              <a:rPr lang="nb-NO" sz="2400" dirty="0" smtClean="0"/>
              <a:t> turbulent </a:t>
            </a:r>
            <a:r>
              <a:rPr lang="nb-NO" sz="2400" dirty="0" err="1" smtClean="0"/>
              <a:t>boundary</a:t>
            </a:r>
            <a:r>
              <a:rPr lang="nb-NO" sz="2400" dirty="0" smtClean="0"/>
              <a:t> </a:t>
            </a:r>
            <a:r>
              <a:rPr lang="nb-NO" sz="2400" dirty="0" err="1" smtClean="0"/>
              <a:t>layer</a:t>
            </a:r>
            <a:r>
              <a:rPr lang="nb-NO" sz="2400" dirty="0" smtClean="0"/>
              <a:t>: Re&gt;500 </a:t>
            </a:r>
            <a:r>
              <a:rPr lang="nb-NO" sz="2400" dirty="0" smtClean="0">
                <a:sym typeface="Wingdings" panose="05000000000000000000" pitchFamily="2" charset="2"/>
              </a:rPr>
              <a:t> </a:t>
            </a:r>
            <a:r>
              <a:rPr lang="nb-NO" sz="2400" dirty="0" err="1" smtClean="0">
                <a:sym typeface="Wingdings" panose="05000000000000000000" pitchFamily="2" charset="2"/>
              </a:rPr>
              <a:t>f</a:t>
            </a:r>
            <a:r>
              <a:rPr lang="nb-NO" sz="1800" dirty="0" err="1" smtClean="0">
                <a:sym typeface="Wingdings" panose="05000000000000000000" pitchFamily="2" charset="2"/>
              </a:rPr>
              <a:t>s</a:t>
            </a:r>
            <a:r>
              <a:rPr lang="nb-NO" sz="2400" dirty="0" smtClean="0">
                <a:sym typeface="Wingdings" panose="05000000000000000000" pitchFamily="2" charset="2"/>
              </a:rPr>
              <a:t>= 0.44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741484"/>
              </p:ext>
            </p:extLst>
          </p:nvPr>
        </p:nvGraphicFramePr>
        <p:xfrm>
          <a:off x="2771732" y="2372453"/>
          <a:ext cx="73279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3" imgW="7327800" imgH="812520" progId="Equation.DSMT4">
                  <p:embed/>
                </p:oleObj>
              </mc:Choice>
              <mc:Fallback>
                <p:oleObj name="Equation" r:id="rId3" imgW="7327800" imgH="81252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32" y="2372453"/>
                        <a:ext cx="73279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838200" y="3703078"/>
            <a:ext cx="2298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Weber </a:t>
            </a:r>
            <a:r>
              <a:rPr lang="nb-NO" sz="2400" dirty="0" err="1" smtClean="0"/>
              <a:t>number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578269"/>
              </p:ext>
            </p:extLst>
          </p:nvPr>
        </p:nvGraphicFramePr>
        <p:xfrm>
          <a:off x="3775869" y="3689843"/>
          <a:ext cx="372903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5" imgW="3746160" imgH="647640" progId="Equation.DSMT4">
                  <p:embed/>
                </p:oleObj>
              </mc:Choice>
              <mc:Fallback>
                <p:oleObj name="Equation" r:id="rId5" imgW="3746160" imgH="647640" progId="Equation.DSMT4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869" y="3689843"/>
                        <a:ext cx="3729037" cy="65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90"/>
              </p:ext>
            </p:extLst>
          </p:nvPr>
        </p:nvGraphicFramePr>
        <p:xfrm>
          <a:off x="3775869" y="4543422"/>
          <a:ext cx="24638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7" imgW="2463480" imgH="812520" progId="Equation.DSMT4">
                  <p:embed/>
                </p:oleObj>
              </mc:Choice>
              <mc:Fallback>
                <p:oleObj name="Equation" r:id="rId7" imgW="2463480" imgH="81252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869" y="4543422"/>
                        <a:ext cx="2463800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861257" y="5598336"/>
            <a:ext cx="5311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Published</a:t>
            </a:r>
            <a:r>
              <a:rPr lang="nb-NO" dirty="0" smtClean="0"/>
              <a:t> for </a:t>
            </a:r>
            <a:r>
              <a:rPr lang="nb-NO" dirty="0" err="1" smtClean="0"/>
              <a:t>droplets</a:t>
            </a:r>
            <a:r>
              <a:rPr lang="nb-NO" dirty="0" smtClean="0"/>
              <a:t> in stagnent gas: </a:t>
            </a:r>
            <a:r>
              <a:rPr lang="nb-NO" dirty="0" err="1"/>
              <a:t>K</a:t>
            </a:r>
            <a:r>
              <a:rPr lang="nb-NO" sz="1200" dirty="0" err="1"/>
              <a:t>d</a:t>
            </a:r>
            <a:r>
              <a:rPr lang="nb-NO" sz="1200" dirty="0"/>
              <a:t> </a:t>
            </a:r>
            <a:r>
              <a:rPr lang="nb-NO" dirty="0"/>
              <a:t> =2.75-3.1 </a:t>
            </a:r>
            <a:r>
              <a:rPr lang="nb-NO" dirty="0" smtClean="0"/>
              <a:t>(-) 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994609" y="2524616"/>
            <a:ext cx="1172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Velocity</a:t>
            </a:r>
            <a:endParaRPr lang="nb-NO" sz="24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838200" y="6063368"/>
            <a:ext cx="3662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Bubbles in stagnent </a:t>
            </a:r>
            <a:r>
              <a:rPr lang="nb-NO" dirty="0" err="1"/>
              <a:t>liquid</a:t>
            </a:r>
            <a:r>
              <a:rPr lang="nb-NO" dirty="0"/>
              <a:t> :</a:t>
            </a:r>
            <a:r>
              <a:rPr lang="en-US" dirty="0"/>
              <a:t> K</a:t>
            </a:r>
            <a:r>
              <a:rPr lang="en-US" baseline="-25000" dirty="0"/>
              <a:t>b</a:t>
            </a:r>
            <a:r>
              <a:rPr lang="en-US" dirty="0"/>
              <a:t> = 1.53</a:t>
            </a:r>
            <a:r>
              <a:rPr lang="en-US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981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221"/>
          </a:xfrm>
        </p:spPr>
        <p:txBody>
          <a:bodyPr/>
          <a:lstStyle/>
          <a:p>
            <a:r>
              <a:rPr lang="nb-NO" dirty="0" err="1" smtClean="0"/>
              <a:t>Droplets</a:t>
            </a:r>
            <a:r>
              <a:rPr lang="nb-NO" dirty="0" smtClean="0"/>
              <a:t> in turbulent </a:t>
            </a:r>
            <a:r>
              <a:rPr lang="nb-NO" dirty="0" err="1" smtClean="0"/>
              <a:t>flow</a:t>
            </a:r>
            <a:r>
              <a:rPr lang="nb-NO" dirty="0" smtClean="0"/>
              <a:t> (3.1.5)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888" y="1401866"/>
            <a:ext cx="4010026" cy="1874418"/>
          </a:xfrm>
        </p:spPr>
      </p:pic>
      <p:sp>
        <p:nvSpPr>
          <p:cNvPr id="6" name="TekstSylinder 5"/>
          <p:cNvSpPr txBox="1"/>
          <p:nvPr/>
        </p:nvSpPr>
        <p:spPr>
          <a:xfrm>
            <a:off x="787872" y="3459326"/>
            <a:ext cx="5393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Weber </a:t>
            </a:r>
            <a:r>
              <a:rPr lang="nb-NO" sz="2000" dirty="0" err="1" smtClean="0"/>
              <a:t>number</a:t>
            </a:r>
            <a:r>
              <a:rPr lang="nb-NO" sz="2000" dirty="0" smtClean="0"/>
              <a:t> </a:t>
            </a:r>
            <a:r>
              <a:rPr lang="nb-NO" sz="2000" dirty="0" err="1" smtClean="0"/>
              <a:t>considering</a:t>
            </a:r>
            <a:r>
              <a:rPr lang="nb-NO" sz="2000" dirty="0" smtClean="0"/>
              <a:t> </a:t>
            </a:r>
            <a:r>
              <a:rPr lang="nb-NO" sz="2000" dirty="0" smtClean="0"/>
              <a:t>turbulent </a:t>
            </a:r>
            <a:r>
              <a:rPr lang="nb-NO" sz="2000" dirty="0" err="1" smtClean="0"/>
              <a:t>fluctuations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98516"/>
              </p:ext>
            </p:extLst>
          </p:nvPr>
        </p:nvGraphicFramePr>
        <p:xfrm>
          <a:off x="6314473" y="3320885"/>
          <a:ext cx="12763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4" imgW="1295280" imgH="698400" progId="Equation.DSMT4">
                  <p:embed/>
                </p:oleObj>
              </mc:Choice>
              <mc:Fallback>
                <p:oleObj name="Equation" r:id="rId4" imgW="1295280" imgH="698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4473" y="3320885"/>
                        <a:ext cx="12763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881449" y="4224041"/>
            <a:ext cx="5433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/>
              <a:t>F</a:t>
            </a:r>
            <a:r>
              <a:rPr lang="nb-NO" sz="2000" dirty="0" err="1" smtClean="0"/>
              <a:t>luctuations</a:t>
            </a:r>
            <a:r>
              <a:rPr lang="nb-NO" sz="2000" dirty="0" smtClean="0"/>
              <a:t> </a:t>
            </a:r>
            <a:r>
              <a:rPr lang="nb-NO" sz="2000" dirty="0" err="1" smtClean="0"/>
              <a:t>proportional</a:t>
            </a:r>
            <a:r>
              <a:rPr lang="nb-NO" sz="2000" dirty="0" smtClean="0"/>
              <a:t> to </a:t>
            </a:r>
            <a:r>
              <a:rPr lang="nb-NO" sz="2000" dirty="0" err="1" smtClean="0"/>
              <a:t>energy</a:t>
            </a:r>
            <a:r>
              <a:rPr lang="nb-NO" sz="2000" dirty="0" smtClean="0"/>
              <a:t> </a:t>
            </a:r>
            <a:r>
              <a:rPr lang="nb-NO" sz="2000" dirty="0" err="1" smtClean="0"/>
              <a:t>dissipation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666039"/>
              </p:ext>
            </p:extLst>
          </p:nvPr>
        </p:nvGraphicFramePr>
        <p:xfrm>
          <a:off x="6382522" y="4236264"/>
          <a:ext cx="158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6" imgW="1587240" imgH="431640" progId="Equation.DSMT4">
                  <p:embed/>
                </p:oleObj>
              </mc:Choice>
              <mc:Fallback>
                <p:oleObj name="Equation" r:id="rId6" imgW="158724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2522" y="4236264"/>
                        <a:ext cx="1587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kstSylinder 11"/>
          <p:cNvSpPr txBox="1"/>
          <p:nvPr/>
        </p:nvSpPr>
        <p:spPr>
          <a:xfrm>
            <a:off x="952759" y="4895003"/>
            <a:ext cx="4992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/>
              <a:t>D</a:t>
            </a:r>
            <a:r>
              <a:rPr lang="nb-NO" sz="2000" dirty="0" err="1" smtClean="0"/>
              <a:t>issipation</a:t>
            </a:r>
            <a:r>
              <a:rPr lang="nb-NO" sz="2000" dirty="0" smtClean="0"/>
              <a:t> </a:t>
            </a:r>
            <a:r>
              <a:rPr lang="nb-NO" sz="2000" dirty="0" smtClean="0"/>
              <a:t>                    due to  </a:t>
            </a:r>
            <a:r>
              <a:rPr lang="nb-NO" sz="2000" dirty="0" err="1" smtClean="0"/>
              <a:t>wall</a:t>
            </a:r>
            <a:r>
              <a:rPr lang="nb-NO" sz="2000" dirty="0" smtClean="0"/>
              <a:t> </a:t>
            </a:r>
            <a:r>
              <a:rPr lang="nb-NO" sz="2000" dirty="0" err="1" smtClean="0"/>
              <a:t>friction</a:t>
            </a:r>
            <a:r>
              <a:rPr lang="nb-NO" sz="2000" dirty="0"/>
              <a:t>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-151111" y="15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161865"/>
              </p:ext>
            </p:extLst>
          </p:nvPr>
        </p:nvGraphicFramePr>
        <p:xfrm>
          <a:off x="6134872" y="4898094"/>
          <a:ext cx="2082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8" imgW="2082600" imgH="660240" progId="Equation.DSMT4">
                  <p:embed/>
                </p:oleObj>
              </mc:Choice>
              <mc:Fallback>
                <p:oleObj name="Equation" r:id="rId8" imgW="2082600" imgH="660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872" y="4898094"/>
                        <a:ext cx="20828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kstSylinder 15"/>
          <p:cNvSpPr txBox="1"/>
          <p:nvPr/>
        </p:nvSpPr>
        <p:spPr>
          <a:xfrm>
            <a:off x="838200" y="5628844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ym typeface="Wingdings" panose="05000000000000000000" pitchFamily="2" charset="2"/>
              </a:rPr>
              <a:t></a:t>
            </a:r>
            <a:endParaRPr lang="nb-NO" sz="2000" dirty="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171473" y="59237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659179"/>
              </p:ext>
            </p:extLst>
          </p:nvPr>
        </p:nvGraphicFramePr>
        <p:xfrm>
          <a:off x="2219690" y="5478654"/>
          <a:ext cx="18081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10" imgW="1828800" imgH="787320" progId="Equation.DSMT4">
                  <p:embed/>
                </p:oleObj>
              </mc:Choice>
              <mc:Fallback>
                <p:oleObj name="Equation" r:id="rId10" imgW="1828800" imgH="7873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690" y="5478654"/>
                        <a:ext cx="180816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kstSylinder 21"/>
          <p:cNvSpPr txBox="1"/>
          <p:nvPr/>
        </p:nvSpPr>
        <p:spPr>
          <a:xfrm>
            <a:off x="4808169" y="6211330"/>
            <a:ext cx="305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Experimentally</a:t>
            </a:r>
            <a:r>
              <a:rPr lang="nb-NO" dirty="0" smtClean="0"/>
              <a:t>: C=0.725</a:t>
            </a:r>
            <a:endParaRPr lang="nb-NO" dirty="0"/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414548"/>
              </p:ext>
            </p:extLst>
          </p:nvPr>
        </p:nvGraphicFramePr>
        <p:xfrm>
          <a:off x="2386398" y="4969164"/>
          <a:ext cx="800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12" imgW="799920" imgH="304560" progId="Equation.DSMT4">
                  <p:embed/>
                </p:oleObj>
              </mc:Choice>
              <mc:Fallback>
                <p:oleObj name="Equation" r:id="rId12" imgW="799920" imgH="304560" progId="Equation.DSMT4">
                  <p:embed/>
                  <p:pic>
                    <p:nvPicPr>
                      <p:cNvPr id="15" name="Objekt 1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86398" y="4969164"/>
                        <a:ext cx="8001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4448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89287"/>
            <a:ext cx="10515600" cy="759211"/>
          </a:xfrm>
        </p:spPr>
        <p:txBody>
          <a:bodyPr>
            <a:normAutofit/>
          </a:bodyPr>
          <a:lstStyle/>
          <a:p>
            <a:r>
              <a:rPr lang="nb-NO" dirty="0" smtClean="0"/>
              <a:t>Bubbles </a:t>
            </a:r>
            <a:r>
              <a:rPr lang="nb-NO" dirty="0" err="1" smtClean="0"/>
              <a:t>constrained</a:t>
            </a:r>
            <a:r>
              <a:rPr lang="nb-NO" dirty="0" smtClean="0"/>
              <a:t> by pipe </a:t>
            </a:r>
            <a:r>
              <a:rPr lang="nb-NO" dirty="0" err="1" smtClean="0"/>
              <a:t>walls</a:t>
            </a:r>
            <a:r>
              <a:rPr lang="nb-NO" dirty="0" smtClean="0"/>
              <a:t> (3.1.4)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9" y="1819461"/>
            <a:ext cx="1384243" cy="4351338"/>
          </a:xfr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224034"/>
              </p:ext>
            </p:extLst>
          </p:nvPr>
        </p:nvGraphicFramePr>
        <p:xfrm>
          <a:off x="2422776" y="2326441"/>
          <a:ext cx="53752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4" imgW="5359320" imgH="495000" progId="Equation.DSMT4">
                  <p:embed/>
                </p:oleObj>
              </mc:Choice>
              <mc:Fallback>
                <p:oleObj name="Equation" r:id="rId4" imgW="5359320" imgH="495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776" y="2326441"/>
                        <a:ext cx="53752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216200"/>
              </p:ext>
            </p:extLst>
          </p:nvPr>
        </p:nvGraphicFramePr>
        <p:xfrm>
          <a:off x="2626012" y="4098590"/>
          <a:ext cx="28479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6" imgW="2844720" imgH="457200" progId="Equation.DSMT4">
                  <p:embed/>
                </p:oleObj>
              </mc:Choice>
              <mc:Fallback>
                <p:oleObj name="Equation" r:id="rId6" imgW="2844720" imgH="45720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012" y="4098590"/>
                        <a:ext cx="28479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119370"/>
              </p:ext>
            </p:extLst>
          </p:nvPr>
        </p:nvGraphicFramePr>
        <p:xfrm>
          <a:off x="2776152" y="5335753"/>
          <a:ext cx="18542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8" imgW="1854000" imgH="749160" progId="Equation.DSMT4">
                  <p:embed/>
                </p:oleObj>
              </mc:Choice>
              <mc:Fallback>
                <p:oleObj name="Equation" r:id="rId8" imgW="18540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76152" y="5335753"/>
                        <a:ext cx="18542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2179595" y="1312434"/>
            <a:ext cx="7982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Analytic</a:t>
            </a:r>
            <a:r>
              <a:rPr lang="nb-NO" sz="2400" dirty="0" smtClean="0"/>
              <a:t> </a:t>
            </a:r>
            <a:r>
              <a:rPr lang="nb-NO" sz="2400" dirty="0" err="1" smtClean="0"/>
              <a:t>solution</a:t>
            </a:r>
            <a:r>
              <a:rPr lang="nb-NO" sz="2400" dirty="0" smtClean="0"/>
              <a:t> by </a:t>
            </a:r>
            <a:r>
              <a:rPr lang="nb-NO" sz="2400" dirty="0" err="1" smtClean="0"/>
              <a:t>Dumitescu</a:t>
            </a:r>
            <a:r>
              <a:rPr lang="nb-NO" sz="2400" dirty="0" smtClean="0"/>
              <a:t>, </a:t>
            </a:r>
            <a:r>
              <a:rPr lang="nb-NO" sz="2400" dirty="0" err="1" smtClean="0"/>
              <a:t>dimension</a:t>
            </a:r>
            <a:r>
              <a:rPr lang="nb-NO" sz="2400" dirty="0" smtClean="0"/>
              <a:t> analyses by Taylor.</a:t>
            </a:r>
          </a:p>
          <a:p>
            <a:r>
              <a:rPr lang="nb-NO" sz="2400" dirty="0" smtClean="0"/>
              <a:t>(    </a:t>
            </a:r>
            <a:r>
              <a:rPr lang="nb-NO" sz="2400" dirty="0" err="1" smtClean="0"/>
              <a:t>Vertical</a:t>
            </a:r>
            <a:r>
              <a:rPr lang="nb-NO" sz="2400" dirty="0" smtClean="0"/>
              <a:t> pipes, </a:t>
            </a:r>
            <a:r>
              <a:rPr lang="nb-NO" sz="2400" dirty="0" err="1" smtClean="0"/>
              <a:t>neglecting</a:t>
            </a:r>
            <a:r>
              <a:rPr lang="nb-NO" sz="2400" dirty="0" smtClean="0"/>
              <a:t> </a:t>
            </a:r>
            <a:r>
              <a:rPr lang="nb-NO" sz="2400" dirty="0" err="1" smtClean="0"/>
              <a:t>viscosity</a:t>
            </a:r>
            <a:r>
              <a:rPr lang="nb-NO" sz="2400" dirty="0" smtClean="0"/>
              <a:t> and </a:t>
            </a:r>
            <a:r>
              <a:rPr lang="nb-NO" sz="2400" dirty="0" err="1" smtClean="0"/>
              <a:t>surface</a:t>
            </a:r>
            <a:r>
              <a:rPr lang="nb-NO" sz="2400" dirty="0" smtClean="0"/>
              <a:t> </a:t>
            </a:r>
            <a:r>
              <a:rPr lang="nb-NO" sz="2400" dirty="0" err="1" smtClean="0"/>
              <a:t>tension</a:t>
            </a:r>
            <a:r>
              <a:rPr lang="nb-NO" sz="2400" dirty="0" smtClean="0"/>
              <a:t>)</a:t>
            </a:r>
            <a:endParaRPr lang="nb-NO" sz="24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172044" y="3365685"/>
            <a:ext cx="3665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Extensions by </a:t>
            </a:r>
            <a:r>
              <a:rPr lang="nb-NO" sz="2400" dirty="0" err="1" smtClean="0"/>
              <a:t>Zukoski</a:t>
            </a:r>
            <a:endParaRPr lang="nb-NO" sz="24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2172044" y="4793144"/>
            <a:ext cx="396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Dimensionless</a:t>
            </a:r>
            <a:r>
              <a:rPr lang="nb-NO" sz="2400" dirty="0" smtClean="0"/>
              <a:t> </a:t>
            </a:r>
            <a:r>
              <a:rPr lang="nb-NO" sz="2400" dirty="0" err="1" smtClean="0"/>
              <a:t>surface</a:t>
            </a:r>
            <a:r>
              <a:rPr lang="nb-NO" sz="2400" dirty="0" smtClean="0"/>
              <a:t> </a:t>
            </a:r>
            <a:r>
              <a:rPr lang="nb-NO" sz="2400" dirty="0" err="1" smtClean="0"/>
              <a:t>tension</a:t>
            </a:r>
            <a:endParaRPr lang="nb-NO" sz="2400" dirty="0"/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092" y="2934253"/>
            <a:ext cx="3244183" cy="392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36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Office-tema</vt:lpstr>
      <vt:lpstr>Equation</vt:lpstr>
      <vt:lpstr>MathType 6.0 Equation</vt:lpstr>
      <vt:lpstr>Chapter 3 Lecture 2 : Falling droplets and rising bubbles   12 february 2021</vt:lpstr>
      <vt:lpstr>Falling objects (continue from lecture 3.1) </vt:lpstr>
      <vt:lpstr>Droplets in stagnent gas (3.1.2) </vt:lpstr>
      <vt:lpstr>Maximum droplet size: Dimension analyzes </vt:lpstr>
      <vt:lpstr>Size and sinking velocity</vt:lpstr>
      <vt:lpstr>A very rough application</vt:lpstr>
      <vt:lpstr>Droplets in turbulent flow (3.1.5)</vt:lpstr>
      <vt:lpstr>Bubbles constrained by pipe walls (3.1.4)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Lecture 1: Particles, droplets &amp; bubbles   8 february 2021</dc:title>
  <dc:creator>Harald Arne Asheim</dc:creator>
  <cp:lastModifiedBy>Harald Arne Asheim</cp:lastModifiedBy>
  <cp:revision>51</cp:revision>
  <dcterms:created xsi:type="dcterms:W3CDTF">2021-02-08T08:24:20Z</dcterms:created>
  <dcterms:modified xsi:type="dcterms:W3CDTF">2021-02-11T11:14:03Z</dcterms:modified>
</cp:coreProperties>
</file>